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645" r:id="rId2"/>
    <p:sldId id="669" r:id="rId3"/>
    <p:sldId id="670" r:id="rId4"/>
    <p:sldId id="672" r:id="rId5"/>
    <p:sldId id="673" r:id="rId6"/>
    <p:sldId id="674" r:id="rId7"/>
    <p:sldId id="675" r:id="rId8"/>
    <p:sldId id="671" r:id="rId9"/>
    <p:sldId id="646" r:id="rId10"/>
    <p:sldId id="647" r:id="rId11"/>
    <p:sldId id="648" r:id="rId12"/>
    <p:sldId id="649" r:id="rId13"/>
    <p:sldId id="650" r:id="rId14"/>
    <p:sldId id="651" r:id="rId15"/>
    <p:sldId id="652" r:id="rId16"/>
    <p:sldId id="653" r:id="rId17"/>
    <p:sldId id="654" r:id="rId18"/>
    <p:sldId id="655" r:id="rId19"/>
    <p:sldId id="656" r:id="rId20"/>
    <p:sldId id="657" r:id="rId21"/>
    <p:sldId id="677" r:id="rId22"/>
    <p:sldId id="658" r:id="rId23"/>
    <p:sldId id="659" r:id="rId24"/>
    <p:sldId id="676" r:id="rId25"/>
    <p:sldId id="660" r:id="rId26"/>
    <p:sldId id="661" r:id="rId27"/>
    <p:sldId id="662" r:id="rId28"/>
    <p:sldId id="663" r:id="rId29"/>
    <p:sldId id="664" r:id="rId30"/>
    <p:sldId id="665" r:id="rId31"/>
    <p:sldId id="666" r:id="rId32"/>
    <p:sldId id="667" r:id="rId33"/>
    <p:sldId id="668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91470" autoAdjust="0"/>
  </p:normalViewPr>
  <p:slideViewPr>
    <p:cSldViewPr>
      <p:cViewPr>
        <p:scale>
          <a:sx n="75" d="100"/>
          <a:sy n="75" d="100"/>
        </p:scale>
        <p:origin x="744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0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29,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0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30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Optimization methods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Random search?</a:t>
            </a:r>
            <a:endParaRPr lang="ko-KR" altLang="en-US" dirty="0"/>
          </a:p>
        </p:txBody>
      </p:sp>
      <p:pic>
        <p:nvPicPr>
          <p:cNvPr id="6146" name="Picture 2" descr="http://cs231n.github.io/assets/nn3/gridsearchba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7866511" cy="383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75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pic>
        <p:nvPicPr>
          <p:cNvPr id="2050" name="Picture 2" descr="http://photo.jtbc.joins.com/news/2015/04/27/201504270433359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0" y="1786136"/>
            <a:ext cx="6779096" cy="3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8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988840"/>
            <a:ext cx="7625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There are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three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2800" dirty="0" smtClean="0">
                <a:latin typeface="+mn-ea"/>
              </a:rPr>
              <a:t>variants of gradient descent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3033536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Differ in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how much</a:t>
            </a:r>
            <a:r>
              <a:rPr lang="en-US" altLang="ko-KR" sz="2800" dirty="0" smtClean="0">
                <a:latin typeface="+mn-ea"/>
              </a:rPr>
              <a:t> data we use to compute gradient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4509120"/>
            <a:ext cx="7912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We make a </a:t>
            </a:r>
            <a:r>
              <a:rPr lang="en-US" altLang="ko-KR" sz="2800" b="1" dirty="0" smtClean="0">
                <a:solidFill>
                  <a:srgbClr val="0000FF"/>
                </a:solidFill>
                <a:latin typeface="+mn-ea"/>
              </a:rPr>
              <a:t>trade-off</a:t>
            </a:r>
            <a:r>
              <a:rPr lang="en-US" altLang="ko-KR" sz="2800" dirty="0" smtClean="0">
                <a:latin typeface="+mn-ea"/>
              </a:rPr>
              <a:t> between the accuracy and computing time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14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gradient descent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198884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batch gradient decent, we use the entire training dataset to compute the gradient. 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20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556792"/>
            <a:ext cx="771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stochastic gradient descent (SGD), the gradient is computed from each training sample, one by one.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9218" name="Picture 2" descr="http://sebastianruder.com/content/images/2016/01/sgd_fluctu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52" y="3102695"/>
            <a:ext cx="4550148" cy="357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5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Mini-batch gradient decent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600" y="1628800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In mini-batch gradient decent, we take the best of both worlds.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2636912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Common mini-batch sizes range between 50 and 256 (but can vary).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AutoShape 2" descr="rule of thumb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68" name="Picture 4" descr="http://www.quantumgambitz.com/blog/wp-content/uploads/2015/09/Rule-of-THum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26408"/>
            <a:ext cx="2808312" cy="31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8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700808"/>
            <a:ext cx="8046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Choosing a proper learning rate is cumbersome.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0687" y="2390656"/>
            <a:ext cx="4371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800" dirty="0" smtClean="0">
                <a:latin typeface="+mn-ea"/>
              </a:rPr>
              <a:t>Learning rate schedule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3356992"/>
            <a:ext cx="8503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Avoiding getting trapped in suboptimal local minima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35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Momentum</a:t>
            </a:r>
            <a:endParaRPr lang="ko-KR" altLang="en-US" dirty="0"/>
          </a:p>
        </p:txBody>
      </p:sp>
      <p:pic>
        <p:nvPicPr>
          <p:cNvPr id="5124" name="Picture 4" descr="http://sebastianruder.com/content/images/2015/12/without_moment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72816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sebastianruder.com/content/images/2015/12/with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52738"/>
            <a:ext cx="4636194" cy="196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792"/>
            <a:ext cx="8455149" cy="469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271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Nesterov accelerated gradient</a:t>
            </a:r>
          </a:p>
        </p:txBody>
      </p:sp>
      <p:pic>
        <p:nvPicPr>
          <p:cNvPr id="3" name="Picture 2" descr="http://cs231n.github.io/assets/nn3/nesterov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" y="2276872"/>
            <a:ext cx="8845074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4165"/>
            <a:ext cx="9144000" cy="31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1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Adagrad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687" y="1700808"/>
            <a:ext cx="7891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It </a:t>
            </a:r>
            <a:r>
              <a:rPr lang="en-US" altLang="ko-KR" sz="2800" dirty="0">
                <a:latin typeface="+mn-ea"/>
              </a:rPr>
              <a:t>adapts the learning rate to the parameters, performing larger updates for infrequent and smaller updates for frequent </a:t>
            </a:r>
            <a:r>
              <a:rPr lang="en-US" altLang="ko-KR" sz="2800" dirty="0" smtClean="0">
                <a:latin typeface="+mn-ea"/>
              </a:rPr>
              <a:t>parameters.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3" y="3282114"/>
                <a:ext cx="7891753" cy="10109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40552" y="4489407"/>
            <a:ext cx="7891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Performing larger updates for infrequent and smaller updates for frequent parameters. </a:t>
            </a:r>
            <a:endParaRPr lang="ko-KR" altLang="en-US" sz="2800" dirty="0" smtClean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344816" cy="321827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71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entropy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9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Adadelta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Adadelta is an extension of Adagrad that seeks to reduce its </a:t>
            </a:r>
            <a:r>
              <a:rPr lang="en-US" altLang="ko-KR" sz="2800" dirty="0" smtClean="0">
                <a:solidFill>
                  <a:srgbClr val="0000FF"/>
                </a:solidFill>
                <a:latin typeface="+mn-ea"/>
              </a:rPr>
              <a:t>monotonically decreasing</a:t>
            </a:r>
            <a:r>
              <a:rPr lang="en-US" altLang="ko-KR" sz="2800" dirty="0" smtClean="0">
                <a:latin typeface="+mn-ea"/>
              </a:rPr>
              <a:t> learning rate.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smtClean="0">
                    <a:latin typeface="+mn-ea"/>
                  </a:rPr>
                  <a:t>It restricts the window of accumulated past gradients to some fixed size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altLang="ko-KR" sz="2800" dirty="0" smtClean="0">
                    <a:latin typeface="+mn-ea"/>
                  </a:rPr>
                  <a:t>. </a:t>
                </a:r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2780928"/>
                <a:ext cx="8251793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477" t="-6369" b="-16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934216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r>
                        <a:rPr lang="en-US" altLang="ko-KR" sz="2800" i="1">
                          <a:latin typeface="Cambria Math" charset="0"/>
                        </a:rPr>
                        <m:t>𝛾</m:t>
                      </m:r>
                      <m:r>
                        <a:rPr lang="en-US" altLang="ko-KR" sz="2800" i="1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ko-K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64696"/>
                <a:ext cx="8251793" cy="5312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5395176"/>
                <a:ext cx="8251793" cy="12146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753877" y="5301208"/>
            <a:ext cx="267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No learning rate!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3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Exponential moving average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050" name="Picture 2" descr="exponential moving average reacts faster to price changes than the simple moving ave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41760"/>
            <a:ext cx="7632848" cy="51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5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RMSprop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is an unpublished, adaptive learning rate method proposed by Geoff Hinton in his lecture..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𝛾</m:t>
                      </m:r>
                      <m:r>
                        <a:rPr lang="en-US" altLang="ko-KR" sz="2800" b="0" i="1" smtClean="0">
                          <a:latin typeface="Cambria Math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𝛾</m:t>
                          </m:r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9" y="3415730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8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" y="4362234"/>
                <a:ext cx="8251793" cy="10109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46" y="1347597"/>
            <a:ext cx="7528644" cy="5198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19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Adaptive Moment Estimation (Adam) stores both exponentially decaying average of past gradients and and squared gradients.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79394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394" y="3140968"/>
                <a:ext cx="8251793" cy="53129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43874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874" y="3871448"/>
                <a:ext cx="8251793" cy="5312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43874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874" y="4601928"/>
                <a:ext cx="8251793" cy="11335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1848396" y="3160333"/>
            <a:ext cx="6215057" cy="531299"/>
            <a:chOff x="2568476" y="3153668"/>
            <a:chExt cx="6215057" cy="531299"/>
          </a:xfrm>
        </p:grpSpPr>
        <p:sp>
          <p:nvSpPr>
            <p:cNvPr id="7" name="직사각형 6"/>
            <p:cNvSpPr/>
            <p:nvPr/>
          </p:nvSpPr>
          <p:spPr>
            <a:xfrm>
              <a:off x="2568476" y="3153668"/>
              <a:ext cx="4248472" cy="5312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80448" y="3204468"/>
              <a:ext cx="1903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Momentum</a:t>
              </a:r>
              <a:endParaRPr lang="ko-KR" altLang="en-US" sz="2400" b="1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861096" y="3905813"/>
            <a:ext cx="7895480" cy="881797"/>
            <a:chOff x="2568476" y="3153668"/>
            <a:chExt cx="7895480" cy="881797"/>
          </a:xfrm>
        </p:grpSpPr>
        <p:sp>
          <p:nvSpPr>
            <p:cNvPr id="12" name="직사각형 11"/>
            <p:cNvSpPr/>
            <p:nvPr/>
          </p:nvSpPr>
          <p:spPr>
            <a:xfrm>
              <a:off x="2568476" y="3153668"/>
              <a:ext cx="4248472" cy="5312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80448" y="3204468"/>
              <a:ext cx="35835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Running average of gradient squares</a:t>
              </a:r>
              <a:endParaRPr lang="ko-KR" altLang="en-US" sz="2400" b="1" dirty="0" smtClean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Adam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640687" y="1484784"/>
            <a:ext cx="8251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Adaptive Moment Estimation (Adam) stores both exponentially decaying average of past gradients and and squared gradients. </a:t>
            </a:r>
            <a:endParaRPr lang="ko-KR" altLang="en-US" sz="28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6" y="3140968"/>
                <a:ext cx="8251793" cy="5312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2800" i="1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3871448"/>
                <a:ext cx="8251793" cy="531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𝜖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ko-KR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ko-KR" sz="28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altLang="ko-KR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ko-KR" sz="28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06" y="4601928"/>
                <a:ext cx="8251793" cy="1133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955" y="1239404"/>
            <a:ext cx="6498090" cy="5501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29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19572"/>
            <a:ext cx="4113248" cy="3184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0" y="2177281"/>
            <a:ext cx="4297040" cy="332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Which optimizer to use?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687" y="1484784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Use adaptive learning rate methods (Adagrad, Adadelta, RMSprop, Adam)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686" y="2636912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Adagrad decreases the learning rate of more </a:t>
            </a:r>
            <a:r>
              <a:rPr lang="en-US" altLang="ko-KR" sz="2800" smtClean="0">
                <a:latin typeface="+mn-ea"/>
              </a:rPr>
              <a:t>activated features. 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686" y="3789040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RMSprop extends Adagrad by dealing with radically diminishing learning rates (=Adadelta).</a:t>
            </a:r>
            <a:endParaRPr lang="ko-KR" altLang="en-US" sz="28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686" y="4935198"/>
            <a:ext cx="8251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+mn-ea"/>
              </a:rPr>
              <a:t>Adam adds bias-correction and momentum to RMSprop.</a:t>
            </a:r>
            <a:endParaRPr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21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Additional strategies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06" y="1445066"/>
            <a:ext cx="6205388" cy="46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 smtClean="0"/>
              <a:t>Shuffling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56" y="1916832"/>
            <a:ext cx="6423288" cy="36131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90" y="1413337"/>
            <a:ext cx="6596020" cy="49470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2515344"/>
            <a:ext cx="7670800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06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Curriculum Learning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28800"/>
            <a:ext cx="7620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</a:t>
            </a:r>
            <a:r>
              <a:rPr lang="en-US" altLang="ko-KR" dirty="0" smtClean="0"/>
              <a:t>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4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Batch normalization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44824"/>
            <a:ext cx="4953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Early stopping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06" y="1772816"/>
            <a:ext cx="7753878" cy="43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altLang="ko-KR" dirty="0"/>
              <a:t>Gradient </a:t>
            </a:r>
            <a:r>
              <a:rPr lang="en-US" altLang="ko-KR" dirty="0" smtClean="0"/>
              <a:t>noise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4" y="1417638"/>
            <a:ext cx="5707732" cy="50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7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Learning rate</a:t>
            </a:r>
            <a:endParaRPr lang="en-US" altLang="ko-KR" dirty="0"/>
          </a:p>
        </p:txBody>
      </p:sp>
      <p:pic>
        <p:nvPicPr>
          <p:cNvPr id="3074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54584"/>
            <a:ext cx="5472608" cy="493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2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4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vs. squared loss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119188"/>
            <a:ext cx="7016749" cy="5262562"/>
          </a:xfrm>
        </p:spPr>
      </p:pic>
    </p:spTree>
    <p:extLst>
      <p:ext uri="{BB962C8B-B14F-4D97-AF65-F5344CB8AC3E}">
        <p14:creationId xmlns:p14="http://schemas.microsoft.com/office/powerpoint/2010/main" val="14160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Optimization?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32" y="1196752"/>
            <a:ext cx="4929336" cy="4929336"/>
          </a:xfrm>
          <a:prstGeom prst="rect">
            <a:avLst/>
          </a:prstGeom>
        </p:spPr>
      </p:pic>
      <p:pic>
        <p:nvPicPr>
          <p:cNvPr id="4" name="Picture 2" descr="http://scicri.com/PEG/138384547196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16833"/>
            <a:ext cx="6707608" cy="503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07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32910</TotalTime>
  <Words>385</Words>
  <Application>Microsoft Macintosh PowerPoint</Application>
  <PresentationFormat>화면 슬라이드 쇼(4:3)</PresentationFormat>
  <Paragraphs>78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맑은 고딕</vt:lpstr>
      <vt:lpstr>휴먼둥근헤드라인</vt:lpstr>
      <vt:lpstr>Arial</vt:lpstr>
      <vt:lpstr>Cambria Math</vt:lpstr>
      <vt:lpstr>Garamond</vt:lpstr>
      <vt:lpstr>Meiryo UI</vt:lpstr>
      <vt:lpstr>Wingdings</vt:lpstr>
      <vt:lpstr>Office 테마</vt:lpstr>
      <vt:lpstr>PowerPoint 프레젠테이션</vt:lpstr>
      <vt:lpstr>Cross entropy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Cross entropy vs. squared loss</vt:lpstr>
      <vt:lpstr>Optimization?</vt:lpstr>
      <vt:lpstr>Random search?</vt:lpstr>
      <vt:lpstr>Gradient descent?</vt:lpstr>
      <vt:lpstr>Gradient descent?</vt:lpstr>
      <vt:lpstr>Batch gradient descent</vt:lpstr>
      <vt:lpstr>Stochastic gradient descent</vt:lpstr>
      <vt:lpstr>Mini-batch gradient decent</vt:lpstr>
      <vt:lpstr>Challenges</vt:lpstr>
      <vt:lpstr>Momentum</vt:lpstr>
      <vt:lpstr>Nesterov accelerated gradient</vt:lpstr>
      <vt:lpstr>Adagrad</vt:lpstr>
      <vt:lpstr>Adadelta</vt:lpstr>
      <vt:lpstr>Exponential moving average</vt:lpstr>
      <vt:lpstr>RMSprop</vt:lpstr>
      <vt:lpstr>Adam</vt:lpstr>
      <vt:lpstr>Adam</vt:lpstr>
      <vt:lpstr>Visualization</vt:lpstr>
      <vt:lpstr>Which optimizer to use?</vt:lpstr>
      <vt:lpstr>Additional strategies</vt:lpstr>
      <vt:lpstr>Shuffling</vt:lpstr>
      <vt:lpstr>Curriculum Learning</vt:lpstr>
      <vt:lpstr>Batch normalization</vt:lpstr>
      <vt:lpstr>Early stopping</vt:lpstr>
      <vt:lpstr>Gradient noise</vt:lpstr>
      <vt:lpstr>Learning rate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1121</cp:revision>
  <dcterms:created xsi:type="dcterms:W3CDTF">2010-03-17T18:05:41Z</dcterms:created>
  <dcterms:modified xsi:type="dcterms:W3CDTF">2016-10-28T23:11:50Z</dcterms:modified>
</cp:coreProperties>
</file>